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636" r:id="rId3"/>
    <p:sldId id="626" r:id="rId4"/>
    <p:sldId id="639" r:id="rId5"/>
    <p:sldId id="618" r:id="rId6"/>
    <p:sldId id="641" r:id="rId7"/>
    <p:sldId id="642" r:id="rId8"/>
    <p:sldId id="643" r:id="rId9"/>
    <p:sldId id="644" r:id="rId10"/>
    <p:sldId id="645" r:id="rId11"/>
    <p:sldId id="646" r:id="rId12"/>
    <p:sldId id="647" r:id="rId13"/>
    <p:sldId id="648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5165" autoAdjust="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6FCF-3BA7-4B9E-B149-E46969B18D67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0652-CE16-4532-AD0D-DF5ADB502D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72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watch?v=p88hn5j732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hyperlink" Target="https://www.e-sfera.hr/dodatni-digitalni-sadrzaji/bea9f973-1f8a-4412-a65c-999f72c21a83/assets/audio/24_unit_6__lesson_4__exercise_2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e-sfera.hr/dodatni-digitalni-sadrzaji/bea9f973-1f8a-4412-a65c-999f72c21a8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668935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6; </a:t>
            </a:r>
            <a:b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Lend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me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your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ear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675532"/>
            <a:ext cx="7545197" cy="1237798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4; 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Radio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</a:t>
            </a:r>
            <a:r>
              <a:rPr lang="hr-HR" sz="2000" b="1" dirty="0" err="1" smtClean="0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91.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67" y="9653"/>
            <a:ext cx="4822156" cy="683869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25456" y="1559859"/>
            <a:ext cx="11114572" cy="515414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947086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2" y="0"/>
            <a:ext cx="4841596" cy="686147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9683732" y="62753"/>
            <a:ext cx="2508267" cy="532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3384" y="134473"/>
            <a:ext cx="9417507" cy="587226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05EE790D-C13E-4513-B648-31B96244ACD8}"/>
              </a:ext>
            </a:extLst>
          </p:cNvPr>
          <p:cNvSpPr txBox="1">
            <a:spLocks/>
          </p:cNvSpPr>
          <p:nvPr/>
        </p:nvSpPr>
        <p:spPr>
          <a:xfrm>
            <a:off x="466165" y="1581945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</a:t>
            </a:r>
            <a:r>
              <a:rPr lang="hr-HR" sz="1800" i="1" dirty="0" err="1">
                <a:solidFill>
                  <a:srgbClr val="FF0000"/>
                </a:solidFill>
              </a:rPr>
              <a:t>I’m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tired</a:t>
            </a:r>
            <a:r>
              <a:rPr lang="hr-HR" sz="1800" i="1" dirty="0">
                <a:solidFill>
                  <a:srgbClr val="FF0000"/>
                </a:solidFill>
              </a:rPr>
              <a:t>.’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BA85174A-27A4-40AB-8860-4E49B27A5599}"/>
              </a:ext>
            </a:extLst>
          </p:cNvPr>
          <p:cNvSpPr txBox="1">
            <a:spLocks/>
          </p:cNvSpPr>
          <p:nvPr/>
        </p:nvSpPr>
        <p:spPr>
          <a:xfrm>
            <a:off x="432616" y="2266836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‘I </a:t>
            </a:r>
            <a:r>
              <a:rPr lang="hr-HR" sz="1800" i="1" dirty="0" err="1">
                <a:solidFill>
                  <a:srgbClr val="FF0000"/>
                </a:solidFill>
              </a:rPr>
              <a:t>want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you</a:t>
            </a:r>
            <a:r>
              <a:rPr lang="hr-HR" sz="1800" i="1" dirty="0">
                <a:solidFill>
                  <a:srgbClr val="FF0000"/>
                </a:solidFill>
              </a:rPr>
              <a:t> to </a:t>
            </a:r>
            <a:r>
              <a:rPr lang="hr-HR" sz="1800" i="1" dirty="0" err="1">
                <a:solidFill>
                  <a:srgbClr val="FF0000"/>
                </a:solidFill>
              </a:rPr>
              <a:t>clean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your</a:t>
            </a:r>
            <a:r>
              <a:rPr lang="hr-HR" sz="1800" i="1" dirty="0">
                <a:solidFill>
                  <a:srgbClr val="FF0000"/>
                </a:solidFill>
              </a:rPr>
              <a:t> room.’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1921B0C8-0FF5-4E9B-A4A1-32EA81952B7A}"/>
              </a:ext>
            </a:extLst>
          </p:cNvPr>
          <p:cNvSpPr txBox="1">
            <a:spLocks/>
          </p:cNvSpPr>
          <p:nvPr/>
        </p:nvSpPr>
        <p:spPr>
          <a:xfrm>
            <a:off x="432615" y="2940856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‘I </a:t>
            </a:r>
            <a:r>
              <a:rPr lang="hr-HR" sz="1800" i="1" dirty="0" err="1">
                <a:solidFill>
                  <a:srgbClr val="FF0000"/>
                </a:solidFill>
              </a:rPr>
              <a:t>have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dreamt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about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seaside</a:t>
            </a:r>
            <a:r>
              <a:rPr lang="hr-HR" sz="1800" i="1" dirty="0">
                <a:solidFill>
                  <a:srgbClr val="FF0000"/>
                </a:solidFill>
              </a:rPr>
              <a:t>.’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533DEFD3-F242-4AA6-8051-8253CCE327D7}"/>
              </a:ext>
            </a:extLst>
          </p:cNvPr>
          <p:cNvSpPr txBox="1">
            <a:spLocks/>
          </p:cNvSpPr>
          <p:nvPr/>
        </p:nvSpPr>
        <p:spPr>
          <a:xfrm>
            <a:off x="432615" y="3616782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‘I </a:t>
            </a:r>
            <a:r>
              <a:rPr lang="hr-HR" sz="1800" i="1" dirty="0" err="1">
                <a:solidFill>
                  <a:srgbClr val="FF0000"/>
                </a:solidFill>
              </a:rPr>
              <a:t>will</a:t>
            </a:r>
            <a:r>
              <a:rPr lang="hr-HR" sz="1800" i="1" dirty="0">
                <a:solidFill>
                  <a:srgbClr val="FF0000"/>
                </a:solidFill>
              </a:rPr>
              <a:t> take </a:t>
            </a: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umbrella</a:t>
            </a:r>
            <a:r>
              <a:rPr lang="hr-HR" sz="1800" i="1" dirty="0">
                <a:solidFill>
                  <a:srgbClr val="FF0000"/>
                </a:solidFill>
              </a:rPr>
              <a:t>.’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171EC96B-291B-4F84-993B-E69C3D8D75E5}"/>
              </a:ext>
            </a:extLst>
          </p:cNvPr>
          <p:cNvSpPr txBox="1">
            <a:spLocks/>
          </p:cNvSpPr>
          <p:nvPr/>
        </p:nvSpPr>
        <p:spPr>
          <a:xfrm>
            <a:off x="432614" y="4282837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</a:t>
            </a:r>
            <a:r>
              <a:rPr lang="hr-HR" sz="1800" i="1" dirty="0" err="1">
                <a:solidFill>
                  <a:srgbClr val="FF0000"/>
                </a:solidFill>
              </a:rPr>
              <a:t>We</a:t>
            </a:r>
            <a:r>
              <a:rPr lang="hr-HR" sz="1800" i="1" dirty="0">
                <a:solidFill>
                  <a:srgbClr val="FF0000"/>
                </a:solidFill>
              </a:rPr>
              <a:t> are </a:t>
            </a:r>
            <a:r>
              <a:rPr lang="hr-HR" sz="1800" i="1" dirty="0" err="1">
                <a:solidFill>
                  <a:srgbClr val="FF0000"/>
                </a:solidFill>
              </a:rPr>
              <a:t>just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visiting</a:t>
            </a:r>
            <a:r>
              <a:rPr lang="hr-HR" sz="1800" i="1" dirty="0">
                <a:solidFill>
                  <a:srgbClr val="FF0000"/>
                </a:solidFill>
              </a:rPr>
              <a:t>.’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54CEBDA2-847D-4B3F-A496-138A255EDA22}"/>
              </a:ext>
            </a:extLst>
          </p:cNvPr>
          <p:cNvSpPr txBox="1">
            <a:spLocks/>
          </p:cNvSpPr>
          <p:nvPr/>
        </p:nvSpPr>
        <p:spPr>
          <a:xfrm>
            <a:off x="432614" y="4969535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‘I </a:t>
            </a:r>
            <a:r>
              <a:rPr lang="hr-HR" sz="1800" i="1" dirty="0" err="1">
                <a:solidFill>
                  <a:srgbClr val="FF0000"/>
                </a:solidFill>
              </a:rPr>
              <a:t>can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help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you</a:t>
            </a:r>
            <a:r>
              <a:rPr lang="hr-HR" sz="1800" i="1" dirty="0">
                <a:solidFill>
                  <a:srgbClr val="FF0000"/>
                </a:solidFill>
              </a:rPr>
              <a:t>.’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B0D540F9-3C6B-44F7-98AD-9ED7A51AEB9E}"/>
              </a:ext>
            </a:extLst>
          </p:cNvPr>
          <p:cNvSpPr txBox="1">
            <a:spLocks/>
          </p:cNvSpPr>
          <p:nvPr/>
        </p:nvSpPr>
        <p:spPr>
          <a:xfrm>
            <a:off x="432613" y="5638925"/>
            <a:ext cx="90847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‘I </a:t>
            </a:r>
            <a:r>
              <a:rPr lang="hr-HR" sz="1800" i="1" dirty="0" err="1">
                <a:solidFill>
                  <a:srgbClr val="FF0000"/>
                </a:solidFill>
              </a:rPr>
              <a:t>don’t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understand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it</a:t>
            </a:r>
            <a:r>
              <a:rPr lang="hr-HR" sz="1800" i="1" dirty="0">
                <a:solidFill>
                  <a:srgbClr val="FF0000"/>
                </a:solidFill>
              </a:rPr>
              <a:t>.’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1C779C4F-2B42-42F2-8B41-3C56E9BF3FE8}"/>
              </a:ext>
            </a:extLst>
          </p:cNvPr>
          <p:cNvSpPr txBox="1">
            <a:spLocks/>
          </p:cNvSpPr>
          <p:nvPr/>
        </p:nvSpPr>
        <p:spPr>
          <a:xfrm>
            <a:off x="4842138" y="6177069"/>
            <a:ext cx="7349862" cy="302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 smtClean="0">
                <a:hlinkClick r:id="rId4"/>
              </a:rPr>
              <a:t>https</a:t>
            </a:r>
            <a:r>
              <a:rPr lang="hr-HR" sz="2000" i="1" dirty="0">
                <a:hlinkClick r:id="rId4"/>
              </a:rPr>
              <a:t>://learningapps.org/watch?v=p88hn5j7321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358853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0" y="62753"/>
            <a:ext cx="12191999" cy="679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Turn these lines from famous movies into reported speech.</a:t>
            </a:r>
            <a:r>
              <a:rPr lang="hr-HR" sz="2000" b="1" i="1" dirty="0"/>
              <a:t/>
            </a:r>
            <a:br>
              <a:rPr lang="hr-HR" sz="2000" b="1" i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i="1" dirty="0"/>
              <a:t>1 “Frankly, my dear, I don’t give a damn.” - Gone with the Wind</a:t>
            </a:r>
          </a:p>
          <a:p>
            <a:pPr marL="0" indent="0">
              <a:buNone/>
            </a:pPr>
            <a:r>
              <a:rPr lang="en-US" sz="2000" b="1" i="1" dirty="0"/>
              <a:t>2 “Ogres are like onions.” – Shrek</a:t>
            </a:r>
          </a:p>
          <a:p>
            <a:pPr marL="0" indent="0">
              <a:buNone/>
            </a:pPr>
            <a:r>
              <a:rPr lang="en-US" sz="2000" b="1" i="1" dirty="0"/>
              <a:t>3 “I want to play a game.” - Saw</a:t>
            </a:r>
          </a:p>
          <a:p>
            <a:pPr marL="0" indent="0">
              <a:buNone/>
            </a:pPr>
            <a:r>
              <a:rPr lang="en-US" sz="2000" b="1" i="1" dirty="0"/>
              <a:t>4 “I’m going to make him an offer he can’t refuse.” - The Godfather</a:t>
            </a:r>
          </a:p>
          <a:p>
            <a:pPr marL="0" indent="0">
              <a:buNone/>
            </a:pPr>
            <a:r>
              <a:rPr lang="en-US" sz="2000" b="1" i="1" dirty="0"/>
              <a:t>5 “I’ve got a feeling we’re not in Kansas anymore.” - The Wizard of Oz</a:t>
            </a:r>
          </a:p>
          <a:p>
            <a:pPr marL="0" indent="0">
              <a:buNone/>
            </a:pPr>
            <a:r>
              <a:rPr lang="en-US" sz="2000" b="1" i="1" dirty="0"/>
              <a:t>6 “Love means never having to say you’re sorry.” - Love Story</a:t>
            </a:r>
          </a:p>
          <a:p>
            <a:pPr marL="0" indent="0">
              <a:buNone/>
            </a:pPr>
            <a:r>
              <a:rPr lang="en-US" sz="2000" b="1" i="1" dirty="0"/>
              <a:t>7 “If you build it, he will come.” - Field of Dreams</a:t>
            </a:r>
          </a:p>
          <a:p>
            <a:pPr marL="0" indent="0">
              <a:buNone/>
            </a:pPr>
            <a:r>
              <a:rPr lang="en-US" sz="2000" b="1" i="1" dirty="0"/>
              <a:t>8 “Mama always said life was like a box of chocolates. You never know what you’re</a:t>
            </a:r>
            <a:r>
              <a:rPr lang="hr-HR" sz="2000" b="1" i="1" dirty="0"/>
              <a:t> </a:t>
            </a:r>
            <a:r>
              <a:rPr lang="en-US" sz="2000" b="1" i="1" dirty="0" err="1"/>
              <a:t>gonna</a:t>
            </a:r>
            <a:r>
              <a:rPr lang="en-US" sz="2000" b="1" i="1" dirty="0"/>
              <a:t> get.” - Forrest Gump</a:t>
            </a:r>
          </a:p>
          <a:p>
            <a:pPr marL="0" indent="0">
              <a:buNone/>
            </a:pPr>
            <a:r>
              <a:rPr lang="en-US" sz="2000" b="1" i="1" dirty="0"/>
              <a:t>9 “A million dollars isn’t cool. You know what’s cool? A billion dollars.” - The Social</a:t>
            </a:r>
            <a:r>
              <a:rPr lang="hr-HR" sz="2000" b="1" i="1" dirty="0"/>
              <a:t> </a:t>
            </a:r>
            <a:r>
              <a:rPr lang="en-US" sz="2000" b="1" i="1" dirty="0"/>
              <a:t>Network</a:t>
            </a:r>
          </a:p>
          <a:p>
            <a:pPr marL="0" indent="0">
              <a:buNone/>
            </a:pPr>
            <a:r>
              <a:rPr lang="en-US" sz="2000" b="1" i="1" dirty="0"/>
              <a:t>10 “I don’t want to survive; I want to live!” - Wall-E</a:t>
            </a:r>
          </a:p>
          <a:p>
            <a:pPr marL="0" indent="0">
              <a:buNone/>
            </a:pPr>
            <a:r>
              <a:rPr lang="en-US" sz="2000" b="1" i="1" dirty="0"/>
              <a:t>11 “The night is always darkest just before the dawn, but I assure you, the dawn is</a:t>
            </a:r>
            <a:r>
              <a:rPr lang="hr-HR" sz="2000" b="1" i="1" dirty="0"/>
              <a:t> </a:t>
            </a:r>
            <a:r>
              <a:rPr lang="en-US" sz="2000" b="1" i="1" dirty="0"/>
              <a:t>coming.” - The Dark Knight</a:t>
            </a:r>
          </a:p>
          <a:p>
            <a:pPr marL="0" indent="0">
              <a:buNone/>
            </a:pPr>
            <a:r>
              <a:rPr lang="en-US" sz="2000" b="1" i="1" dirty="0"/>
              <a:t>12 “All we have to decide is what to do with the time that is given us.” - The Lord of</a:t>
            </a:r>
            <a:r>
              <a:rPr lang="hr-HR" sz="2000" b="1" i="1" dirty="0"/>
              <a:t> </a:t>
            </a:r>
            <a:r>
              <a:rPr lang="en-US" sz="2000" b="1" i="1" dirty="0"/>
              <a:t>the Rings: The Fellowship of the Ring</a:t>
            </a:r>
          </a:p>
          <a:p>
            <a:pPr marL="0" indent="0">
              <a:buNone/>
            </a:pPr>
            <a:r>
              <a:rPr lang="en-US" sz="2000" b="1" i="1" dirty="0"/>
              <a:t>13 “I’m the king of the world!” - Titanic</a:t>
            </a:r>
          </a:p>
          <a:p>
            <a:pPr marL="0" indent="0">
              <a:buNone/>
            </a:pPr>
            <a:r>
              <a:rPr lang="en-US" sz="2000" b="1" i="1" dirty="0"/>
              <a:t>14 “Where we’re going, we don’t need roads.” - Back to the Future</a:t>
            </a:r>
          </a:p>
        </p:txBody>
      </p:sp>
    </p:spTree>
    <p:extLst>
      <p:ext uri="{BB962C8B-B14F-4D97-AF65-F5344CB8AC3E}">
        <p14:creationId xmlns="" xmlns:p14="http://schemas.microsoft.com/office/powerpoint/2010/main" val="2210964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50696" cy="68953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230650" y="188854"/>
            <a:ext cx="2947569" cy="651479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17158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39054" y="322729"/>
            <a:ext cx="7352765" cy="67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endParaRPr lang="hr-HR" sz="2000" b="1" i="1" dirty="0"/>
          </a:p>
          <a:p>
            <a:pPr marL="0" indent="0">
              <a:buNone/>
            </a:pPr>
            <a:endParaRPr lang="hr-HR" sz="2000" b="1" i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67" y="0"/>
            <a:ext cx="4822156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28241" y="1089553"/>
            <a:ext cx="6164302" cy="25519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23065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461" y="12220"/>
            <a:ext cx="4824382" cy="686147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048588" y="548552"/>
            <a:ext cx="4344668" cy="56502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94854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461" y="12220"/>
            <a:ext cx="4824382" cy="686147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993341" y="1"/>
            <a:ext cx="7198659" cy="110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3176" y="1195533"/>
            <a:ext cx="4344668" cy="56502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3AC5523C-1694-413C-89FA-C61F00A8BB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9296" y="1193780"/>
            <a:ext cx="4289723" cy="56520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2BB2F4D2-94C3-45D5-954B-55A76F9960DD}"/>
              </a:ext>
            </a:extLst>
          </p:cNvPr>
          <p:cNvSpPr txBox="1">
            <a:spLocks/>
          </p:cNvSpPr>
          <p:nvPr/>
        </p:nvSpPr>
        <p:spPr>
          <a:xfrm>
            <a:off x="9654988" y="2617694"/>
            <a:ext cx="2523552" cy="4256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hlinkClick r:id="rId6"/>
              </a:rPr>
              <a:t>https://www.e-sfera.hr/dodatni-digitalni-sadrzaji/bea9f973-1f8a-4412-a65c-999f72c21a83/assets/audio/24_unit_6__lesson_4__exercise_2.mp3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8" name="26_Radio_SB_p_98_ex_02">
            <a:hlinkClick r:id="" action="ppaction://media"/>
            <a:extLst>
              <a:ext uri="{FF2B5EF4-FFF2-40B4-BE49-F238E27FC236}">
                <a16:creationId xmlns="" xmlns:a16="http://schemas.microsoft.com/office/drawing/2014/main" id="{745330D1-20DC-41E7-80A8-C3D387106E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55142" y="26022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1115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6857" y="7362"/>
            <a:ext cx="4816880" cy="684713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862047" y="1721224"/>
            <a:ext cx="4278891" cy="5462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i="1" dirty="0" smtClean="0"/>
              <a:t>REPORTED </a:t>
            </a:r>
            <a:r>
              <a:rPr lang="hr-HR" sz="2000" b="1" i="1" dirty="0"/>
              <a:t>SPEECH </a:t>
            </a:r>
            <a:r>
              <a:rPr lang="hr-HR" sz="2000" i="1" dirty="0"/>
              <a:t>tj. neupravni govor koristimo kada sadržaj tuđega govorenja prenosimo trećoj osobi, bez doslovnoga navođenja (citiranja).</a:t>
            </a:r>
          </a:p>
          <a:p>
            <a:pPr marL="0" indent="0">
              <a:buNone/>
            </a:pPr>
            <a:r>
              <a:rPr lang="hr-HR" sz="2000" i="1" dirty="0"/>
              <a:t>K</a:t>
            </a:r>
            <a:r>
              <a:rPr lang="it-IT" sz="2000" i="1" dirty="0"/>
              <a:t>ad se </a:t>
            </a:r>
            <a:r>
              <a:rPr lang="it-IT" sz="2000" i="1" dirty="0" err="1"/>
              <a:t>govor</a:t>
            </a:r>
            <a:r>
              <a:rPr lang="it-IT" sz="2000" i="1" dirty="0"/>
              <a:t> </a:t>
            </a:r>
            <a:r>
              <a:rPr lang="it-IT" sz="2000" i="1" dirty="0" err="1"/>
              <a:t>prenosi</a:t>
            </a:r>
            <a:r>
              <a:rPr lang="it-IT" sz="2000" i="1" dirty="0"/>
              <a:t> u </a:t>
            </a:r>
            <a:r>
              <a:rPr lang="it-IT" sz="2000" i="1" dirty="0" err="1"/>
              <a:t>vremenu</a:t>
            </a:r>
            <a:r>
              <a:rPr lang="hr-HR" sz="2000" i="1" dirty="0"/>
              <a:t> </a:t>
            </a:r>
            <a:r>
              <a:rPr lang="it-IT" sz="2000" b="1" i="1" dirty="0" err="1"/>
              <a:t>present</a:t>
            </a:r>
            <a:r>
              <a:rPr lang="it-IT" sz="2000" b="1" i="1" dirty="0"/>
              <a:t> </a:t>
            </a:r>
            <a:r>
              <a:rPr lang="it-IT" sz="2000" b="1" i="1" dirty="0" err="1"/>
              <a:t>simple</a:t>
            </a:r>
            <a:r>
              <a:rPr lang="it-IT" sz="2000" i="1" dirty="0"/>
              <a:t>, ne </a:t>
            </a:r>
            <a:r>
              <a:rPr lang="it-IT" sz="2000" i="1" dirty="0" err="1"/>
              <a:t>dolazi</a:t>
            </a:r>
            <a:r>
              <a:rPr lang="it-IT" sz="2000" i="1" dirty="0"/>
              <a:t> do </a:t>
            </a:r>
            <a:r>
              <a:rPr lang="it-IT" sz="2000" i="1" dirty="0" err="1"/>
              <a:t>promjene</a:t>
            </a:r>
            <a:r>
              <a:rPr lang="hr-HR" sz="2000" i="1" dirty="0"/>
              <a:t> vremena. Ako prenosimo nešto što je izrečeno u prošlosti, dolazi do promjene vremena koja slijedi pravilo</a:t>
            </a:r>
            <a:r>
              <a:rPr lang="hr-HR" sz="2000" b="1" i="1" dirty="0"/>
              <a:t> „one </a:t>
            </a:r>
            <a:r>
              <a:rPr lang="hr-HR" sz="2000" b="1" i="1" dirty="0" err="1"/>
              <a:t>tense</a:t>
            </a:r>
            <a:r>
              <a:rPr lang="hr-HR" sz="2000" b="1" i="1" dirty="0"/>
              <a:t> </a:t>
            </a:r>
            <a:r>
              <a:rPr lang="hr-HR" sz="2000" b="1" i="1" dirty="0" err="1"/>
              <a:t>back</a:t>
            </a:r>
            <a:r>
              <a:rPr lang="hr-HR" sz="2000" b="1" i="1" dirty="0"/>
              <a:t>“.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BD27CF50-1D5A-4213-9C4D-0ED4E94F5CE1}"/>
              </a:ext>
            </a:extLst>
          </p:cNvPr>
          <p:cNvSpPr txBox="1">
            <a:spLocks/>
          </p:cNvSpPr>
          <p:nvPr/>
        </p:nvSpPr>
        <p:spPr>
          <a:xfrm>
            <a:off x="4823737" y="-28498"/>
            <a:ext cx="6926432" cy="59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99.</a:t>
            </a:r>
            <a:endParaRPr lang="hr-HR" sz="2000" i="1" dirty="0"/>
          </a:p>
        </p:txBody>
      </p:sp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6FFE24D0-388A-4689-99F2-3E56360F9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23162" y="7362"/>
            <a:ext cx="7004416" cy="69069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066669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6BA641E9-5DDA-4268-823C-EA079F69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2" y="633299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F7A7896-D79D-47A4-AFB4-2DC8CCB3DB95}"/>
              </a:ext>
            </a:extLst>
          </p:cNvPr>
          <p:cNvSpPr txBox="1">
            <a:spLocks/>
          </p:cNvSpPr>
          <p:nvPr/>
        </p:nvSpPr>
        <p:spPr>
          <a:xfrm>
            <a:off x="0" y="2384380"/>
            <a:ext cx="4851305" cy="44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https://www.e-sfera.hr/dodatni-digitalni-sadrzaji/bea9f973-1f8a-4412-a65c-999f72c21a83/</a:t>
            </a:r>
            <a:endParaRPr lang="hr-HR" sz="2000" u="sng" dirty="0"/>
          </a:p>
          <a:p>
            <a:pPr marL="0" indent="0" algn="ctr">
              <a:buNone/>
            </a:pPr>
            <a:r>
              <a:rPr lang="hr-HR" sz="2000" b="1" u="sng" dirty="0" err="1"/>
              <a:t>From</a:t>
            </a:r>
            <a:r>
              <a:rPr lang="hr-HR" sz="2000" b="1" u="sng" dirty="0"/>
              <a:t> smoke to smartphone</a:t>
            </a:r>
          </a:p>
          <a:p>
            <a:pPr marL="0" indent="0" algn="ctr">
              <a:buNone/>
            </a:pPr>
            <a:r>
              <a:rPr lang="hr-HR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tasks</a:t>
            </a:r>
            <a:r>
              <a:rPr lang="hr-HR" sz="2000" b="1" dirty="0"/>
              <a:t> </a:t>
            </a:r>
            <a:r>
              <a:rPr lang="hr-HR" sz="2000" b="1" dirty="0" err="1"/>
              <a:t>bellow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</a:t>
            </a:r>
            <a:br>
              <a:rPr lang="hr-HR" sz="2000" b="1" dirty="0"/>
            </a:br>
            <a:r>
              <a:rPr lang="hr-HR" sz="2000" i="1" dirty="0"/>
              <a:t>Pročitaj tekstove i riješi zadatke ispod teksta.</a:t>
            </a: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F33B496C-C051-4B9F-BA93-9875A7593AF5}"/>
              </a:ext>
            </a:extLst>
          </p:cNvPr>
          <p:cNvSpPr txBox="1">
            <a:spLocks/>
          </p:cNvSpPr>
          <p:nvPr/>
        </p:nvSpPr>
        <p:spPr>
          <a:xfrm>
            <a:off x="4826146" y="24676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90.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4B481DD-9162-4DEB-8042-9F219D608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915" y="0"/>
            <a:ext cx="4814231" cy="68614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3D7FE03D-5576-4F43-AE17-C47E5207FE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76724" y="7572"/>
            <a:ext cx="6466740" cy="685042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5B3A5D0D-AEA1-4F96-A86B-F85A8825333C}"/>
              </a:ext>
            </a:extLst>
          </p:cNvPr>
          <p:cNvSpPr txBox="1">
            <a:spLocks/>
          </p:cNvSpPr>
          <p:nvPr/>
        </p:nvSpPr>
        <p:spPr>
          <a:xfrm>
            <a:off x="6275692" y="3693755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9CEE88FB-F196-4C86-9697-BFBD12F54F14}"/>
              </a:ext>
            </a:extLst>
          </p:cNvPr>
          <p:cNvSpPr txBox="1">
            <a:spLocks/>
          </p:cNvSpPr>
          <p:nvPr/>
        </p:nvSpPr>
        <p:spPr>
          <a:xfrm>
            <a:off x="1907844" y="613523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2FF846C5-B978-4426-9D5F-89C857C289E6}"/>
              </a:ext>
            </a:extLst>
          </p:cNvPr>
          <p:cNvSpPr txBox="1">
            <a:spLocks/>
          </p:cNvSpPr>
          <p:nvPr/>
        </p:nvSpPr>
        <p:spPr>
          <a:xfrm>
            <a:off x="1916520" y="3190921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A9B6FD01-8CA5-42EB-B639-075993929CB0}"/>
              </a:ext>
            </a:extLst>
          </p:cNvPr>
          <p:cNvSpPr txBox="1">
            <a:spLocks/>
          </p:cNvSpPr>
          <p:nvPr/>
        </p:nvSpPr>
        <p:spPr>
          <a:xfrm>
            <a:off x="6262963" y="641680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DB83B871-D95E-45B9-94FF-A1766016621B}"/>
              </a:ext>
            </a:extLst>
          </p:cNvPr>
          <p:cNvSpPr txBox="1">
            <a:spLocks/>
          </p:cNvSpPr>
          <p:nvPr/>
        </p:nvSpPr>
        <p:spPr>
          <a:xfrm>
            <a:off x="1907555" y="1817044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1962809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p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402" y="0"/>
            <a:ext cx="4817852" cy="686696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95642" y="2442823"/>
            <a:ext cx="10652868" cy="227261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05510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939955" y="550506"/>
            <a:ext cx="7251864" cy="654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smtClean="0">
                <a:solidFill>
                  <a:srgbClr val="FF0000"/>
                </a:solidFill>
              </a:rPr>
              <a:t>Anna </a:t>
            </a:r>
            <a:r>
              <a:rPr lang="hr-HR" sz="2000" i="1" dirty="0">
                <a:solidFill>
                  <a:srgbClr val="FF0000"/>
                </a:solidFill>
              </a:rPr>
              <a:t>Frank </a:t>
            </a:r>
            <a:r>
              <a:rPr lang="hr-HR" sz="2000" i="1" dirty="0" err="1">
                <a:solidFill>
                  <a:srgbClr val="FF0000"/>
                </a:solidFill>
              </a:rPr>
              <a:t>said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that</a:t>
            </a:r>
            <a:r>
              <a:rPr lang="hr-HR" sz="2000" i="1" dirty="0">
                <a:solidFill>
                  <a:srgbClr val="FF0000"/>
                </a:solidFill>
              </a:rPr>
              <a:t> radio </a:t>
            </a:r>
            <a:r>
              <a:rPr lang="hr-HR" sz="2000" i="1" dirty="0" err="1">
                <a:solidFill>
                  <a:srgbClr val="FF0000"/>
                </a:solidFill>
              </a:rPr>
              <a:t>gave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them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eyes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and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ears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out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into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the</a:t>
            </a:r>
            <a:r>
              <a:rPr lang="hr-HR" sz="2000" i="1" dirty="0">
                <a:solidFill>
                  <a:srgbClr val="FF0000"/>
                </a:solidFill>
              </a:rPr>
              <a:t> world.</a:t>
            </a:r>
          </a:p>
          <a:p>
            <a:pPr marL="0" indent="0"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She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said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that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they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only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listened</a:t>
            </a:r>
            <a:r>
              <a:rPr lang="hr-HR" sz="2000" i="1" dirty="0">
                <a:solidFill>
                  <a:srgbClr val="FF0000"/>
                </a:solidFill>
              </a:rPr>
              <a:t> to </a:t>
            </a:r>
            <a:r>
              <a:rPr lang="hr-HR" sz="2000" i="1" dirty="0" err="1">
                <a:solidFill>
                  <a:srgbClr val="FF0000"/>
                </a:solidFill>
              </a:rPr>
              <a:t>the</a:t>
            </a:r>
            <a:r>
              <a:rPr lang="hr-HR" sz="2000" i="1" dirty="0">
                <a:solidFill>
                  <a:srgbClr val="FF0000"/>
                </a:solidFill>
              </a:rPr>
              <a:t> German </a:t>
            </a:r>
            <a:r>
              <a:rPr lang="hr-HR" sz="2000" i="1" dirty="0" err="1">
                <a:solidFill>
                  <a:srgbClr val="FF0000"/>
                </a:solidFill>
              </a:rPr>
              <a:t>station</a:t>
            </a:r>
            <a:r>
              <a:rPr lang="hr-HR" sz="2000" i="1" dirty="0">
                <a:solidFill>
                  <a:srgbClr val="FF0000"/>
                </a:solidFill>
              </a:rPr>
              <a:t> for </a:t>
            </a:r>
            <a:r>
              <a:rPr lang="hr-HR" sz="2000" i="1" dirty="0" err="1">
                <a:solidFill>
                  <a:srgbClr val="FF0000"/>
                </a:solidFill>
              </a:rPr>
              <a:t>good</a:t>
            </a:r>
            <a:r>
              <a:rPr lang="hr-HR" sz="2000" i="1" dirty="0">
                <a:solidFill>
                  <a:srgbClr val="FF0000"/>
                </a:solidFill>
              </a:rPr>
              <a:t> music.</a:t>
            </a:r>
          </a:p>
          <a:p>
            <a:pPr marL="0" indent="0"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She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also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said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that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they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listened</a:t>
            </a:r>
            <a:r>
              <a:rPr lang="hr-HR" sz="2000" i="1" dirty="0">
                <a:solidFill>
                  <a:srgbClr val="FF0000"/>
                </a:solidFill>
              </a:rPr>
              <a:t> to </a:t>
            </a:r>
            <a:r>
              <a:rPr lang="hr-HR" sz="2000" i="1" dirty="0" err="1">
                <a:solidFill>
                  <a:srgbClr val="FF0000"/>
                </a:solidFill>
              </a:rPr>
              <a:t>the</a:t>
            </a:r>
            <a:r>
              <a:rPr lang="hr-HR" sz="2000" i="1" dirty="0">
                <a:solidFill>
                  <a:srgbClr val="FF0000"/>
                </a:solidFill>
              </a:rPr>
              <a:t> BBC for </a:t>
            </a:r>
            <a:r>
              <a:rPr lang="hr-HR" sz="2000" i="1" dirty="0" err="1">
                <a:solidFill>
                  <a:srgbClr val="FF0000"/>
                </a:solidFill>
              </a:rPr>
              <a:t>hope</a:t>
            </a:r>
            <a:r>
              <a:rPr lang="hr-HR" sz="2000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hr-HR" sz="2000" i="1" dirty="0">
              <a:solidFill>
                <a:srgbClr val="FF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" y="12331"/>
            <a:ext cx="4850696" cy="68953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76998" y="171601"/>
            <a:ext cx="3372851" cy="651479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99179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402" y="10750"/>
            <a:ext cx="4817852" cy="684546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23246" y="1640542"/>
            <a:ext cx="9098720" cy="504712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55116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4177</TotalTime>
  <Words>215</Words>
  <Application>Microsoft Office PowerPoint</Application>
  <PresentationFormat>Custom</PresentationFormat>
  <Paragraphs>50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UNIT 6;  Lend me your ear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08_U6_L4_Radio</dc:title>
  <dc:subject>Engleski jezik</dc:subject>
  <dc:creator>Siniša Vuksan</dc:creator>
  <cp:keywords>engleski jezik; školska knjiga, footsteps 4</cp:keywords>
  <cp:lastModifiedBy>sk-sivos</cp:lastModifiedBy>
  <cp:revision>373</cp:revision>
  <dcterms:created xsi:type="dcterms:W3CDTF">2020-09-12T11:20:19Z</dcterms:created>
  <dcterms:modified xsi:type="dcterms:W3CDTF">2022-02-15T07:43:17Z</dcterms:modified>
  <cp:category>8. razred</cp:category>
</cp:coreProperties>
</file>